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6858000" cx="12192000"/>
  <p:notesSz cx="6954825" cy="9240825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80AE2E2-499C-4AC5-A8DE-4ACA8B0C85CB}">
  <a:tblStyle styleId="{E80AE2E2-499C-4AC5-A8DE-4ACA8B0C85CB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7"/>
          </a:solidFill>
        </a:fill>
      </a:tcStyle>
    </a:wholeTbl>
    <a:band1H>
      <a:tcTxStyle/>
      <a:tcStyle>
        <a:fill>
          <a:solidFill>
            <a:srgbClr val="CED6EE"/>
          </a:solidFill>
        </a:fill>
      </a:tcStyle>
    </a:band1H>
    <a:band2H>
      <a:tcTxStyle/>
    </a:band2H>
    <a:band1V>
      <a:tcTxStyle/>
      <a:tcStyle>
        <a:fill>
          <a:solidFill>
            <a:srgbClr val="CED6EE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2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  <a:tblStyle styleId="{9198A431-C15A-4B9F-B513-2DEAC73E28A6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fill>
          <a:solidFill>
            <a:srgbClr val="E6E6E6"/>
          </a:solidFill>
        </a:fill>
      </a:tcStyle>
    </a:band1H>
    <a:band2H>
      <a:tcTxStyle/>
    </a:band2H>
    <a:band1V>
      <a:tcTxStyle/>
      <a:tcStyle>
        <a:fill>
          <a:solidFill>
            <a:srgbClr val="E6E6E6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cap="flat" cmpd="sng" w="508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13075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940175" y="0"/>
            <a:ext cx="3013075" cy="463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777288"/>
            <a:ext cx="3013075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40175" y="8777288"/>
            <a:ext cx="3013075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aofengtech.com/product/gmrs-pro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0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BTECH GMRS-PRO 5W GPS, Bluetooth, App Programmable GMRS Mobile Radio - BaoFeng Radios (baofengtech.com)</a:t>
            </a:r>
            <a:endParaRPr/>
          </a:p>
        </p:txBody>
      </p:sp>
      <p:sp>
        <p:nvSpPr>
          <p:cNvPr id="245" name="Google Shape;245;p10:notes"/>
          <p:cNvSpPr txBox="1"/>
          <p:nvPr>
            <p:ph idx="12" type="sldNum"/>
          </p:nvPr>
        </p:nvSpPr>
        <p:spPr>
          <a:xfrm>
            <a:off x="3940175" y="8777288"/>
            <a:ext cx="3013075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1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p11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1:notes"/>
          <p:cNvSpPr txBox="1"/>
          <p:nvPr>
            <p:ph idx="12" type="sldNum"/>
          </p:nvPr>
        </p:nvSpPr>
        <p:spPr>
          <a:xfrm>
            <a:off x="3940175" y="8777288"/>
            <a:ext cx="3013075" cy="4635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4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5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6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7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8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 txBox="1"/>
          <p:nvPr>
            <p:ph idx="1" type="body"/>
          </p:nvPr>
        </p:nvSpPr>
        <p:spPr>
          <a:xfrm>
            <a:off x="695325" y="4446588"/>
            <a:ext cx="5564188" cy="36385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9:notes"/>
          <p:cNvSpPr/>
          <p:nvPr>
            <p:ph idx="2" type="sldImg"/>
          </p:nvPr>
        </p:nvSpPr>
        <p:spPr>
          <a:xfrm>
            <a:off x="706438" y="1155700"/>
            <a:ext cx="5541962" cy="31178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TitleHD.png" id="16" name="Google Shape;1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10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0" type="dt"/>
          </p:nvPr>
        </p:nvSpPr>
        <p:spPr>
          <a:xfrm>
            <a:off x="8932558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1" type="ftr"/>
          </p:nvPr>
        </p:nvSpPr>
        <p:spPr>
          <a:xfrm>
            <a:off x="3962399" y="5870575"/>
            <a:ext cx="4893958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2" type="sldNum"/>
          </p:nvPr>
        </p:nvSpPr>
        <p:spPr>
          <a:xfrm>
            <a:off x="10608958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1" name="Google Shape;81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/>
          <p:nvPr>
            <p:ph type="title"/>
          </p:nvPr>
        </p:nvSpPr>
        <p:spPr>
          <a:xfrm>
            <a:off x="685800" y="4732865"/>
            <a:ext cx="1013142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1"/>
          <p:cNvSpPr/>
          <p:nvPr>
            <p:ph idx="2" type="pic"/>
          </p:nvPr>
        </p:nvSpPr>
        <p:spPr>
          <a:xfrm>
            <a:off x="1371600" y="932112"/>
            <a:ext cx="8759827" cy="3164976"/>
          </a:xfrm>
          <a:prstGeom prst="roundRect">
            <a:avLst>
              <a:gd fmla="val 43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84" name="Google Shape;84;p11"/>
          <p:cNvSpPr txBox="1"/>
          <p:nvPr>
            <p:ph idx="1" type="body"/>
          </p:nvPr>
        </p:nvSpPr>
        <p:spPr>
          <a:xfrm>
            <a:off x="685800" y="5299603"/>
            <a:ext cx="10131427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5" name="Google Shape;85;p1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89" name="Google Shape;8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/>
          <p:nvPr>
            <p:ph type="title"/>
          </p:nvPr>
        </p:nvSpPr>
        <p:spPr>
          <a:xfrm>
            <a:off x="685801" y="609601"/>
            <a:ext cx="10131427" cy="3124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2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2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96" name="Google Shape;9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3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US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98" name="Google Shape;98;p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US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99" name="Google Shape;99;p13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idx="1" type="body"/>
          </p:nvPr>
        </p:nvSpPr>
        <p:spPr>
          <a:xfrm>
            <a:off x="1097875" y="3352800"/>
            <a:ext cx="9339184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None/>
              <a:defRPr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Font typeface="Calibri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00"/>
              <a:buFont typeface="Calibri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00"/>
              <a:buFont typeface="Calibri"/>
              <a:buNone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2" type="body"/>
          </p:nvPr>
        </p:nvSpPr>
        <p:spPr>
          <a:xfrm>
            <a:off x="687465" y="4343400"/>
            <a:ext cx="10152367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2" name="Google Shape;102;p1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06" name="Google Shape;10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>
            <p:ph type="title"/>
          </p:nvPr>
        </p:nvSpPr>
        <p:spPr>
          <a:xfrm>
            <a:off x="685802" y="3308581"/>
            <a:ext cx="10131425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4"/>
          <p:cNvSpPr txBox="1"/>
          <p:nvPr>
            <p:ph idx="1" type="body"/>
          </p:nvPr>
        </p:nvSpPr>
        <p:spPr>
          <a:xfrm>
            <a:off x="685801" y="4777381"/>
            <a:ext cx="10131426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Name Card">
  <p:cSld name="Quote Name Card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13" name="Google Shape;11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US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0" lang="en-US" sz="8000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endParaRPr/>
          </a:p>
        </p:txBody>
      </p:sp>
      <p:sp>
        <p:nvSpPr>
          <p:cNvPr id="116" name="Google Shape;116;p15"/>
          <p:cNvSpPr txBox="1"/>
          <p:nvPr>
            <p:ph type="title"/>
          </p:nvPr>
        </p:nvSpPr>
        <p:spPr>
          <a:xfrm>
            <a:off x="992267" y="609601"/>
            <a:ext cx="9550399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b="0" sz="3200" cap="none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685800" y="3886200"/>
            <a:ext cx="10135436" cy="8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2" type="body"/>
          </p:nvPr>
        </p:nvSpPr>
        <p:spPr>
          <a:xfrm>
            <a:off x="685799" y="4775200"/>
            <a:ext cx="10135436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ue or False">
  <p:cSld name="True or Fals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23" name="Google Shape;123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>
            <p:ph type="title"/>
          </p:nvPr>
        </p:nvSpPr>
        <p:spPr>
          <a:xfrm>
            <a:off x="685801" y="609601"/>
            <a:ext cx="10131427" cy="27431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685801" y="3505200"/>
            <a:ext cx="10131428" cy="8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 cap="none">
                <a:solidFill>
                  <a:schemeClr val="lt1"/>
                </a:solidFill>
              </a:defRPr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2" type="body"/>
          </p:nvPr>
        </p:nvSpPr>
        <p:spPr>
          <a:xfrm>
            <a:off x="685800" y="4343400"/>
            <a:ext cx="10131428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1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1" name="Google Shape;131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>
            <p:ph idx="1" type="body"/>
          </p:nvPr>
        </p:nvSpPr>
        <p:spPr>
          <a:xfrm rot="5400000">
            <a:off x="3926947" y="-1099079"/>
            <a:ext cx="3649133" cy="10131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1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138" name="Google Shape;13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>
            <p:ph type="title"/>
          </p:nvPr>
        </p:nvSpPr>
        <p:spPr>
          <a:xfrm rot="5400000">
            <a:off x="7147151" y="2121124"/>
            <a:ext cx="5181601" cy="21585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" type="body"/>
          </p:nvPr>
        </p:nvSpPr>
        <p:spPr>
          <a:xfrm rot="5400000">
            <a:off x="2011058" y="-715658"/>
            <a:ext cx="5181600" cy="78321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23" name="Google Shape;2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0" name="Google Shape;30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title"/>
          </p:nvPr>
        </p:nvSpPr>
        <p:spPr>
          <a:xfrm>
            <a:off x="685800" y="3308581"/>
            <a:ext cx="10131427" cy="1468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685799" y="4777381"/>
            <a:ext cx="1013142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000"/>
              <a:buNone/>
              <a:defRPr sz="2000" cap="none">
                <a:solidFill>
                  <a:schemeClr val="l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7" name="Google Shape;3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" type="body"/>
          </p:nvPr>
        </p:nvSpPr>
        <p:spPr>
          <a:xfrm>
            <a:off x="685802" y="2142067"/>
            <a:ext cx="4995334" cy="3649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2" type="body"/>
          </p:nvPr>
        </p:nvSpPr>
        <p:spPr>
          <a:xfrm>
            <a:off x="5821895" y="2142067"/>
            <a:ext cx="4995332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973670" y="2218267"/>
            <a:ext cx="4709054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6"/>
          <p:cNvSpPr txBox="1"/>
          <p:nvPr>
            <p:ph idx="2" type="body"/>
          </p:nvPr>
        </p:nvSpPr>
        <p:spPr>
          <a:xfrm>
            <a:off x="685801" y="2870201"/>
            <a:ext cx="4996923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3" type="body"/>
          </p:nvPr>
        </p:nvSpPr>
        <p:spPr>
          <a:xfrm>
            <a:off x="6096003" y="2226734"/>
            <a:ext cx="47228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2800"/>
              <a:buNone/>
              <a:defRPr b="0" sz="2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6"/>
          <p:cNvSpPr txBox="1"/>
          <p:nvPr>
            <p:ph idx="4" type="body"/>
          </p:nvPr>
        </p:nvSpPr>
        <p:spPr>
          <a:xfrm>
            <a:off x="5823483" y="2870201"/>
            <a:ext cx="4995334" cy="2920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6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54" name="Google Shape;5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7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65" name="Google Shape;65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 txBox="1"/>
          <p:nvPr>
            <p:ph type="title"/>
          </p:nvPr>
        </p:nvSpPr>
        <p:spPr>
          <a:xfrm>
            <a:off x="685800" y="2074333"/>
            <a:ext cx="368088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idx="1" type="body"/>
          </p:nvPr>
        </p:nvSpPr>
        <p:spPr>
          <a:xfrm>
            <a:off x="4648201" y="609601"/>
            <a:ext cx="6169026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spcBef>
                <a:spcPts val="1000"/>
              </a:spcBef>
              <a:spcAft>
                <a:spcPts val="100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685800" y="3445933"/>
            <a:ext cx="3680885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9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73" name="Google Shape;7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0"/>
          <p:cNvSpPr txBox="1"/>
          <p:nvPr>
            <p:ph type="title"/>
          </p:nvPr>
        </p:nvSpPr>
        <p:spPr>
          <a:xfrm>
            <a:off x="685800" y="1600200"/>
            <a:ext cx="6164653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b="0" sz="2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/>
          <p:nvPr>
            <p:ph idx="2" type="pic"/>
          </p:nvPr>
        </p:nvSpPr>
        <p:spPr>
          <a:xfrm>
            <a:off x="7536253" y="914400"/>
            <a:ext cx="3280974" cy="4572000"/>
          </a:xfrm>
          <a:prstGeom prst="roundRect">
            <a:avLst>
              <a:gd fmla="val 4280" name="adj"/>
            </a:avLst>
          </a:prstGeom>
          <a:noFill/>
          <a:ln cap="sq" cmpd="dbl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254000" rotWithShape="0" algn="tl">
              <a:srgbClr val="000000">
                <a:alpha val="42745"/>
              </a:srgbClr>
            </a:outerShdw>
          </a:effectLst>
        </p:spPr>
      </p:sp>
      <p:sp>
        <p:nvSpPr>
          <p:cNvPr id="76" name="Google Shape;76;p10"/>
          <p:cNvSpPr txBox="1"/>
          <p:nvPr>
            <p:ph idx="1" type="body"/>
          </p:nvPr>
        </p:nvSpPr>
        <p:spPr>
          <a:xfrm>
            <a:off x="685800" y="2971800"/>
            <a:ext cx="6164653" cy="18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10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7" name="Google Shape;77;p10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0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b="0" i="0" sz="3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9.jpg"/><Relationship Id="rId5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ctrTitle"/>
          </p:nvPr>
        </p:nvSpPr>
        <p:spPr>
          <a:xfrm>
            <a:off x="3962399" y="1964267"/>
            <a:ext cx="7197726" cy="242146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en-US"/>
              <a:t>MDRS MESHNET PROJECT</a:t>
            </a:r>
            <a:endParaRPr/>
          </a:p>
        </p:txBody>
      </p:sp>
      <p:sp>
        <p:nvSpPr>
          <p:cNvPr id="149" name="Google Shape;149;p19"/>
          <p:cNvSpPr txBox="1"/>
          <p:nvPr>
            <p:ph idx="1" type="subTitle"/>
          </p:nvPr>
        </p:nvSpPr>
        <p:spPr>
          <a:xfrm>
            <a:off x="3962399" y="4385732"/>
            <a:ext cx="7197726" cy="140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MARS SOCIETY CHICAGO CHAPTER PROJECT PROPOSAL</a:t>
            </a:r>
            <a:endParaRPr/>
          </a:p>
        </p:txBody>
      </p:sp>
      <p:pic>
        <p:nvPicPr>
          <p:cNvPr descr="IMG_2592-small.jpg" id="150" name="Google Shape;15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81" y="295967"/>
            <a:ext cx="11146744" cy="2489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ADDITIONAL DIGITAL RADIO OPTIONS</a:t>
            </a:r>
            <a:endParaRPr/>
          </a:p>
        </p:txBody>
      </p:sp>
      <p:graphicFrame>
        <p:nvGraphicFramePr>
          <p:cNvPr id="248" name="Google Shape;248;p28"/>
          <p:cNvGraphicFramePr/>
          <p:nvPr/>
        </p:nvGraphicFramePr>
        <p:xfrm>
          <a:off x="804246" y="1671212"/>
          <a:ext cx="3000000" cy="3000000"/>
        </p:xfrm>
        <a:graphic>
          <a:graphicData uri="http://schemas.openxmlformats.org/drawingml/2006/table">
            <a:tbl>
              <a:tblPr bandRow="1">
                <a:noFill/>
                <a:tableStyleId>{9198A431-C15A-4B9F-B513-2DEAC73E28A6}</a:tableStyleId>
              </a:tblPr>
              <a:tblGrid>
                <a:gridCol w="2609225"/>
                <a:gridCol w="70466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BTECH GMRS-Pro ($140)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5-Watt GMRS Voice/Data Radio. Weather alerts.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Send GPS locations from connected Cell phone, texts. 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Can configure as repeater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Requires HAM Radio License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889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Garmin Rino 755T ($580)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All in one unit (compass, barometer, GPS)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3-inch touchscreen with Typo maps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5-Watt GMRS radio – 20-mile LOS range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8 MP camera built-in with GPS geotagging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Bluetooth Headset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Smartphone connection (text messages, weather)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Weather downloads via Wi-Fi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Requires HAM Radio License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9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Garmin 66i</a:t>
                      </a:r>
                      <a:endParaRPr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($600+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$65/mo.)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Satellite Link for Text messages, SOS Geolocation.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Works anywhere in the world (Iridium)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Map (satellite download via Wi-Fi)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No voice option.  </a:t>
                      </a:r>
                      <a:r>
                        <a:rPr lang="en-US" sz="1800"/>
                        <a:t>Will connect to cell phone. 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Subscription is expensive, but no license required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pic>
        <p:nvPicPr>
          <p:cNvPr descr="A black smart watch&#10;&#10;Description automatically generated with low confidence" id="249" name="Google Shape;249;p28"/>
          <p:cNvPicPr preferRelativeResize="0"/>
          <p:nvPr/>
        </p:nvPicPr>
        <p:blipFill rotWithShape="1">
          <a:blip r:embed="rId3">
            <a:alphaModFix/>
          </a:blip>
          <a:srcRect b="0" l="14255" r="17544" t="0"/>
          <a:stretch/>
        </p:blipFill>
        <p:spPr>
          <a:xfrm>
            <a:off x="8711615" y="2926486"/>
            <a:ext cx="1746359" cy="2167671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50" name="Google Shape;250;p28"/>
          <p:cNvPicPr preferRelativeResize="0"/>
          <p:nvPr/>
        </p:nvPicPr>
        <p:blipFill rotWithShape="1">
          <a:blip r:embed="rId4">
            <a:alphaModFix/>
          </a:blip>
          <a:srcRect b="0" l="5743" r="9403" t="0"/>
          <a:stretch/>
        </p:blipFill>
        <p:spPr>
          <a:xfrm>
            <a:off x="10457974" y="4798637"/>
            <a:ext cx="1583030" cy="1865580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251" name="Google Shape;251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17412" y="609600"/>
            <a:ext cx="2316886" cy="2316886"/>
          </a:xfrm>
          <a:prstGeom prst="rect">
            <a:avLst/>
          </a:prstGeom>
          <a:noFill/>
          <a:ln cap="sq" cmpd="sng" w="381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DATABASE STRUCTURE</a:t>
            </a:r>
            <a:endParaRPr/>
          </a:p>
        </p:txBody>
      </p:sp>
      <p:sp>
        <p:nvSpPr>
          <p:cNvPr id="258" name="Google Shape;258;p29"/>
          <p:cNvSpPr/>
          <p:nvPr/>
        </p:nvSpPr>
        <p:spPr>
          <a:xfrm>
            <a:off x="863699" y="1703258"/>
            <a:ext cx="2296317" cy="1171577"/>
          </a:xfrm>
          <a:prstGeom prst="rect">
            <a:avLst/>
          </a:prstGeom>
          <a:gradFill>
            <a:gsLst>
              <a:gs pos="0">
                <a:srgbClr val="607E30"/>
              </a:gs>
              <a:gs pos="48000">
                <a:srgbClr val="93BC50"/>
              </a:gs>
              <a:gs pos="100000">
                <a:srgbClr val="BBD592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Mission Database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Logs</a:t>
            </a:r>
            <a:endParaRPr/>
          </a:p>
        </p:txBody>
      </p:sp>
      <p:sp>
        <p:nvSpPr>
          <p:cNvPr id="259" name="Google Shape;259;p29"/>
          <p:cNvSpPr/>
          <p:nvPr/>
        </p:nvSpPr>
        <p:spPr>
          <a:xfrm>
            <a:off x="871045" y="3149700"/>
            <a:ext cx="2296317" cy="1257301"/>
          </a:xfrm>
          <a:prstGeom prst="rect">
            <a:avLst/>
          </a:prstGeom>
          <a:gradFill>
            <a:gsLst>
              <a:gs pos="0">
                <a:srgbClr val="607E30"/>
              </a:gs>
              <a:gs pos="48000">
                <a:srgbClr val="93BC50"/>
              </a:gs>
              <a:gs pos="100000">
                <a:srgbClr val="BBD592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Crew Members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Role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CV, etc.</a:t>
            </a:r>
            <a:endParaRPr/>
          </a:p>
        </p:txBody>
      </p:sp>
      <p:sp>
        <p:nvSpPr>
          <p:cNvPr id="260" name="Google Shape;260;p29"/>
          <p:cNvSpPr/>
          <p:nvPr/>
        </p:nvSpPr>
        <p:spPr>
          <a:xfrm>
            <a:off x="3678178" y="1703258"/>
            <a:ext cx="2119714" cy="1257300"/>
          </a:xfrm>
          <a:prstGeom prst="rect">
            <a:avLst/>
          </a:prstGeom>
          <a:gradFill>
            <a:gsLst>
              <a:gs pos="0">
                <a:srgbClr val="607E30"/>
              </a:gs>
              <a:gs pos="48000">
                <a:srgbClr val="93BC50"/>
              </a:gs>
              <a:gs pos="100000">
                <a:srgbClr val="BBD592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 Plans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Waypoints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Workflow Status</a:t>
            </a:r>
            <a:endParaRPr/>
          </a:p>
        </p:txBody>
      </p:sp>
      <p:sp>
        <p:nvSpPr>
          <p:cNvPr id="261" name="Google Shape;261;p29"/>
          <p:cNvSpPr/>
          <p:nvPr/>
        </p:nvSpPr>
        <p:spPr>
          <a:xfrm>
            <a:off x="863698" y="4786313"/>
            <a:ext cx="2296317" cy="1476375"/>
          </a:xfrm>
          <a:prstGeom prst="rect">
            <a:avLst/>
          </a:prstGeom>
          <a:gradFill>
            <a:gsLst>
              <a:gs pos="0">
                <a:srgbClr val="607E30"/>
              </a:gs>
              <a:gs pos="48000">
                <a:srgbClr val="93BC50"/>
              </a:gs>
              <a:gs pos="100000">
                <a:srgbClr val="BBD592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Equipment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Name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(ATV/etc.)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 Date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Current Location</a:t>
            </a:r>
            <a:endParaRPr/>
          </a:p>
        </p:txBody>
      </p:sp>
      <p:sp>
        <p:nvSpPr>
          <p:cNvPr id="262" name="Google Shape;262;p29"/>
          <p:cNvSpPr/>
          <p:nvPr/>
        </p:nvSpPr>
        <p:spPr>
          <a:xfrm>
            <a:off x="9125541" y="3107796"/>
            <a:ext cx="2486025" cy="1257302"/>
          </a:xfrm>
          <a:prstGeom prst="rect">
            <a:avLst/>
          </a:prstGeom>
          <a:gradFill>
            <a:gsLst>
              <a:gs pos="0">
                <a:srgbClr val="2B2B2B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63500" rotWithShape="0" dir="5400000" dist="38100">
              <a:srgbClr val="000000">
                <a:alpha val="6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Analysis Results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Collection of lab data, samples, and so on by sample type, details. </a:t>
            </a:r>
            <a:endParaRPr/>
          </a:p>
        </p:txBody>
      </p:sp>
      <p:sp>
        <p:nvSpPr>
          <p:cNvPr id="263" name="Google Shape;263;p29"/>
          <p:cNvSpPr/>
          <p:nvPr/>
        </p:nvSpPr>
        <p:spPr>
          <a:xfrm>
            <a:off x="6273001" y="3107797"/>
            <a:ext cx="2413800" cy="1257301"/>
          </a:xfrm>
          <a:prstGeom prst="rect">
            <a:avLst/>
          </a:prstGeom>
          <a:gradFill>
            <a:gsLst>
              <a:gs pos="0">
                <a:srgbClr val="607E30"/>
              </a:gs>
              <a:gs pos="48000">
                <a:srgbClr val="93BC50"/>
              </a:gs>
              <a:gs pos="100000">
                <a:srgbClr val="BBD592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Analysis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Field Data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Data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Publication Notes</a:t>
            </a:r>
            <a:endParaRPr/>
          </a:p>
        </p:txBody>
      </p:sp>
      <p:sp>
        <p:nvSpPr>
          <p:cNvPr id="264" name="Google Shape;264;p29"/>
          <p:cNvSpPr/>
          <p:nvPr/>
        </p:nvSpPr>
        <p:spPr>
          <a:xfrm>
            <a:off x="6273001" y="1703258"/>
            <a:ext cx="2413800" cy="971550"/>
          </a:xfrm>
          <a:prstGeom prst="rect">
            <a:avLst/>
          </a:prstGeom>
          <a:gradFill>
            <a:gsLst>
              <a:gs pos="0">
                <a:srgbClr val="607E30"/>
              </a:gs>
              <a:gs pos="48000">
                <a:srgbClr val="93BC50"/>
              </a:gs>
              <a:gs pos="100000">
                <a:srgbClr val="BBD592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Member EVA Logs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GPS Trace/times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Journal (website)</a:t>
            </a:r>
            <a:endParaRPr/>
          </a:p>
        </p:txBody>
      </p:sp>
      <p:sp>
        <p:nvSpPr>
          <p:cNvPr id="265" name="Google Shape;265;p29"/>
          <p:cNvSpPr/>
          <p:nvPr/>
        </p:nvSpPr>
        <p:spPr>
          <a:xfrm>
            <a:off x="9125543" y="1703258"/>
            <a:ext cx="2486025" cy="1026848"/>
          </a:xfrm>
          <a:prstGeom prst="rect">
            <a:avLst/>
          </a:prstGeom>
          <a:gradFill>
            <a:gsLst>
              <a:gs pos="0">
                <a:srgbClr val="607E30"/>
              </a:gs>
              <a:gs pos="48000">
                <a:srgbClr val="93BC50"/>
              </a:gs>
              <a:gs pos="100000">
                <a:srgbClr val="BBD592"/>
              </a:gs>
            </a:gsLst>
            <a:lin ang="1620000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File Attachments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Geotagged samples, texts, and photos</a:t>
            </a:r>
            <a:endParaRPr/>
          </a:p>
        </p:txBody>
      </p:sp>
      <p:sp>
        <p:nvSpPr>
          <p:cNvPr id="266" name="Google Shape;266;p29"/>
          <p:cNvSpPr/>
          <p:nvPr/>
        </p:nvSpPr>
        <p:spPr>
          <a:xfrm>
            <a:off x="3638346" y="4786313"/>
            <a:ext cx="2119714" cy="1476374"/>
          </a:xfrm>
          <a:prstGeom prst="rect">
            <a:avLst/>
          </a:prstGeom>
          <a:gradFill>
            <a:gsLst>
              <a:gs pos="0">
                <a:srgbClr val="607E30"/>
              </a:gs>
              <a:gs pos="48000">
                <a:srgbClr val="93BC50"/>
              </a:gs>
              <a:gs pos="100000">
                <a:srgbClr val="BBD592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Maintenance Plans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Equipment Link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Fix Planned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Procedure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/>
          </a:p>
        </p:txBody>
      </p:sp>
      <p:sp>
        <p:nvSpPr>
          <p:cNvPr id="267" name="Google Shape;267;p29"/>
          <p:cNvSpPr/>
          <p:nvPr/>
        </p:nvSpPr>
        <p:spPr>
          <a:xfrm>
            <a:off x="9125542" y="4734487"/>
            <a:ext cx="2486025" cy="704845"/>
          </a:xfrm>
          <a:prstGeom prst="rect">
            <a:avLst/>
          </a:prstGeom>
          <a:gradFill>
            <a:gsLst>
              <a:gs pos="0">
                <a:srgbClr val="DEA03E"/>
              </a:gs>
              <a:gs pos="100000">
                <a:srgbClr val="B78228"/>
              </a:gs>
            </a:gsLst>
            <a:lin ang="5400000" scaled="0"/>
          </a:gradFill>
          <a:ln>
            <a:noFill/>
          </a:ln>
          <a:effectLst>
            <a:outerShdw blurRad="63500" rotWithShape="0" dir="5400000" dist="38100">
              <a:srgbClr val="000000">
                <a:alpha val="6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Professional Publications</a:t>
            </a:r>
            <a:endParaRPr/>
          </a:p>
        </p:txBody>
      </p:sp>
      <p:sp>
        <p:nvSpPr>
          <p:cNvPr id="268" name="Google Shape;268;p29"/>
          <p:cNvSpPr/>
          <p:nvPr/>
        </p:nvSpPr>
        <p:spPr>
          <a:xfrm>
            <a:off x="6200571" y="5069681"/>
            <a:ext cx="2486230" cy="909638"/>
          </a:xfrm>
          <a:prstGeom prst="rect">
            <a:avLst/>
          </a:prstGeom>
          <a:gradFill>
            <a:gsLst>
              <a:gs pos="0">
                <a:srgbClr val="2B2B2B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63500" rotWithShape="0" dir="5400000" dist="38100">
              <a:srgbClr val="000000">
                <a:alpha val="6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Maintenance JSON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(Items, repairs, and time stamps for analysis)</a:t>
            </a:r>
            <a:endParaRPr/>
          </a:p>
        </p:txBody>
      </p:sp>
      <p:sp>
        <p:nvSpPr>
          <p:cNvPr id="269" name="Google Shape;269;p29"/>
          <p:cNvSpPr/>
          <p:nvPr/>
        </p:nvSpPr>
        <p:spPr>
          <a:xfrm>
            <a:off x="9125540" y="5532440"/>
            <a:ext cx="2486025" cy="704845"/>
          </a:xfrm>
          <a:prstGeom prst="rect">
            <a:avLst/>
          </a:prstGeom>
          <a:gradFill>
            <a:gsLst>
              <a:gs pos="0">
                <a:srgbClr val="DEA03E"/>
              </a:gs>
              <a:gs pos="100000">
                <a:srgbClr val="B78228"/>
              </a:gs>
            </a:gsLst>
            <a:lin ang="5400000" scaled="0"/>
          </a:gradFill>
          <a:ln>
            <a:noFill/>
          </a:ln>
          <a:effectLst>
            <a:outerShdw blurRad="63500" rotWithShape="0" dir="5400000" dist="38100">
              <a:srgbClr val="000000">
                <a:alpha val="6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Maintenance Dashboards</a:t>
            </a:r>
            <a:endParaRPr/>
          </a:p>
        </p:txBody>
      </p:sp>
      <p:cxnSp>
        <p:nvCxnSpPr>
          <p:cNvPr id="270" name="Google Shape;270;p29"/>
          <p:cNvCxnSpPr>
            <a:stCxn id="258" idx="3"/>
            <a:endCxn id="260" idx="1"/>
          </p:cNvCxnSpPr>
          <p:nvPr/>
        </p:nvCxnSpPr>
        <p:spPr>
          <a:xfrm>
            <a:off x="3160016" y="2289047"/>
            <a:ext cx="518100" cy="42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1" name="Google Shape;271;p29"/>
          <p:cNvCxnSpPr>
            <a:stCxn id="261" idx="3"/>
            <a:endCxn id="260" idx="1"/>
          </p:cNvCxnSpPr>
          <p:nvPr/>
        </p:nvCxnSpPr>
        <p:spPr>
          <a:xfrm flipH="1" rot="10800000">
            <a:off x="3160015" y="2331900"/>
            <a:ext cx="518100" cy="3192600"/>
          </a:xfrm>
          <a:prstGeom prst="curvedConnector3">
            <a:avLst>
              <a:gd fmla="val 50006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2" name="Google Shape;272;p29"/>
          <p:cNvCxnSpPr>
            <a:stCxn id="259" idx="3"/>
            <a:endCxn id="260" idx="1"/>
          </p:cNvCxnSpPr>
          <p:nvPr/>
        </p:nvCxnSpPr>
        <p:spPr>
          <a:xfrm flipH="1" rot="10800000">
            <a:off x="3167362" y="2332050"/>
            <a:ext cx="510900" cy="14463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3" name="Google Shape;273;p29"/>
          <p:cNvCxnSpPr>
            <a:stCxn id="261" idx="3"/>
            <a:endCxn id="266" idx="1"/>
          </p:cNvCxnSpPr>
          <p:nvPr/>
        </p:nvCxnSpPr>
        <p:spPr>
          <a:xfrm>
            <a:off x="3160015" y="5524501"/>
            <a:ext cx="478200" cy="600"/>
          </a:xfrm>
          <a:prstGeom prst="curvedConnector3">
            <a:avLst>
              <a:gd fmla="val 50014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4" name="Google Shape;274;p29"/>
          <p:cNvCxnSpPr>
            <a:stCxn id="260" idx="3"/>
            <a:endCxn id="264" idx="1"/>
          </p:cNvCxnSpPr>
          <p:nvPr/>
        </p:nvCxnSpPr>
        <p:spPr>
          <a:xfrm flipH="1" rot="10800000">
            <a:off x="5797892" y="2189108"/>
            <a:ext cx="475200" cy="142800"/>
          </a:xfrm>
          <a:prstGeom prst="curvedConnector3">
            <a:avLst>
              <a:gd fmla="val 49990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5" name="Google Shape;275;p29"/>
          <p:cNvCxnSpPr>
            <a:stCxn id="260" idx="3"/>
            <a:endCxn id="263" idx="1"/>
          </p:cNvCxnSpPr>
          <p:nvPr/>
        </p:nvCxnSpPr>
        <p:spPr>
          <a:xfrm>
            <a:off x="5797892" y="2331908"/>
            <a:ext cx="475200" cy="1404600"/>
          </a:xfrm>
          <a:prstGeom prst="curvedConnector3">
            <a:avLst>
              <a:gd fmla="val 49990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" name="Google Shape;276;p29"/>
          <p:cNvCxnSpPr>
            <a:stCxn id="263" idx="3"/>
            <a:endCxn id="265" idx="1"/>
          </p:cNvCxnSpPr>
          <p:nvPr/>
        </p:nvCxnSpPr>
        <p:spPr>
          <a:xfrm flipH="1" rot="10800000">
            <a:off x="8686801" y="2216648"/>
            <a:ext cx="438600" cy="1519800"/>
          </a:xfrm>
          <a:prstGeom prst="curvedConnector3">
            <a:avLst>
              <a:gd fmla="val 50016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7" name="Google Shape;277;p29"/>
          <p:cNvCxnSpPr>
            <a:stCxn id="266" idx="3"/>
            <a:endCxn id="268" idx="1"/>
          </p:cNvCxnSpPr>
          <p:nvPr/>
        </p:nvCxnSpPr>
        <p:spPr>
          <a:xfrm>
            <a:off x="5758060" y="5524500"/>
            <a:ext cx="442500" cy="600"/>
          </a:xfrm>
          <a:prstGeom prst="curvedConnector3">
            <a:avLst>
              <a:gd fmla="val 50001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8" name="Google Shape;278;p29"/>
          <p:cNvCxnSpPr>
            <a:stCxn id="268" idx="3"/>
            <a:endCxn id="269" idx="1"/>
          </p:cNvCxnSpPr>
          <p:nvPr/>
        </p:nvCxnSpPr>
        <p:spPr>
          <a:xfrm>
            <a:off x="8686801" y="5524500"/>
            <a:ext cx="438600" cy="360300"/>
          </a:xfrm>
          <a:prstGeom prst="curvedConnector3">
            <a:avLst>
              <a:gd fmla="val 50016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9" name="Google Shape;279;p29"/>
          <p:cNvCxnSpPr>
            <a:stCxn id="264" idx="3"/>
            <a:endCxn id="265" idx="1"/>
          </p:cNvCxnSpPr>
          <p:nvPr/>
        </p:nvCxnSpPr>
        <p:spPr>
          <a:xfrm>
            <a:off x="8686801" y="2189033"/>
            <a:ext cx="438600" cy="27600"/>
          </a:xfrm>
          <a:prstGeom prst="curvedConnector3">
            <a:avLst>
              <a:gd fmla="val 50016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0" name="Google Shape;280;p29"/>
          <p:cNvCxnSpPr>
            <a:stCxn id="262" idx="2"/>
            <a:endCxn id="267" idx="0"/>
          </p:cNvCxnSpPr>
          <p:nvPr/>
        </p:nvCxnSpPr>
        <p:spPr>
          <a:xfrm flipH="1" rot="-5400000">
            <a:off x="10184204" y="4549448"/>
            <a:ext cx="369300" cy="600"/>
          </a:xfrm>
          <a:prstGeom prst="curvedConnector3">
            <a:avLst>
              <a:gd fmla="val 50012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1" name="Google Shape;281;p29"/>
          <p:cNvCxnSpPr>
            <a:stCxn id="263" idx="3"/>
            <a:endCxn id="262" idx="1"/>
          </p:cNvCxnSpPr>
          <p:nvPr/>
        </p:nvCxnSpPr>
        <p:spPr>
          <a:xfrm>
            <a:off x="8686801" y="3736448"/>
            <a:ext cx="438600" cy="600"/>
          </a:xfrm>
          <a:prstGeom prst="curvedConnector3">
            <a:avLst>
              <a:gd fmla="val 50016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2" name="Google Shape;282;p29"/>
          <p:cNvCxnSpPr>
            <a:stCxn id="262" idx="0"/>
            <a:endCxn id="265" idx="2"/>
          </p:cNvCxnSpPr>
          <p:nvPr/>
        </p:nvCxnSpPr>
        <p:spPr>
          <a:xfrm rot="-5400000">
            <a:off x="10180004" y="2918646"/>
            <a:ext cx="377700" cy="600"/>
          </a:xfrm>
          <a:prstGeom prst="curvedConnector3">
            <a:avLst>
              <a:gd fmla="val 49999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83" name="Google Shape;283;p29"/>
          <p:cNvSpPr/>
          <p:nvPr/>
        </p:nvSpPr>
        <p:spPr>
          <a:xfrm>
            <a:off x="3628821" y="3265985"/>
            <a:ext cx="2228156" cy="1257302"/>
          </a:xfrm>
          <a:prstGeom prst="rect">
            <a:avLst/>
          </a:prstGeom>
          <a:gradFill>
            <a:gsLst>
              <a:gs pos="0">
                <a:srgbClr val="2B2B2B"/>
              </a:gs>
              <a:gs pos="100000">
                <a:schemeClr val="dk1"/>
              </a:gs>
            </a:gsLst>
            <a:lin ang="5400000" scaled="0"/>
          </a:gradFill>
          <a:ln>
            <a:noFill/>
          </a:ln>
          <a:effectLst>
            <a:outerShdw blurRad="63500" rotWithShape="0" dir="5400000" dist="38100">
              <a:srgbClr val="000000">
                <a:alpha val="64705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 Data Set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Terrain Maps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GeoJSON Logs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GeoJSON Records</a:t>
            </a:r>
            <a:endParaRPr/>
          </a:p>
        </p:txBody>
      </p:sp>
      <p:cxnSp>
        <p:nvCxnSpPr>
          <p:cNvPr id="284" name="Google Shape;284;p29"/>
          <p:cNvCxnSpPr>
            <a:stCxn id="283" idx="0"/>
            <a:endCxn id="260" idx="2"/>
          </p:cNvCxnSpPr>
          <p:nvPr/>
        </p:nvCxnSpPr>
        <p:spPr>
          <a:xfrm flipH="1" rot="5400000">
            <a:off x="4587799" y="3110885"/>
            <a:ext cx="305400" cy="4800"/>
          </a:xfrm>
          <a:prstGeom prst="curvedConnector3">
            <a:avLst>
              <a:gd fmla="val 50004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85" name="Google Shape;285;p29"/>
          <p:cNvCxnSpPr>
            <a:stCxn id="283" idx="3"/>
            <a:endCxn id="263" idx="1"/>
          </p:cNvCxnSpPr>
          <p:nvPr/>
        </p:nvCxnSpPr>
        <p:spPr>
          <a:xfrm flipH="1" rot="10800000">
            <a:off x="5856977" y="3736536"/>
            <a:ext cx="416100" cy="158100"/>
          </a:xfrm>
          <a:prstGeom prst="curvedConnector3">
            <a:avLst>
              <a:gd fmla="val 49991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6" name="Google Shape;286;p29"/>
          <p:cNvCxnSpPr>
            <a:stCxn id="262" idx="2"/>
            <a:endCxn id="283" idx="2"/>
          </p:cNvCxnSpPr>
          <p:nvPr/>
        </p:nvCxnSpPr>
        <p:spPr>
          <a:xfrm rot="5400000">
            <a:off x="7476704" y="1631348"/>
            <a:ext cx="158100" cy="5625600"/>
          </a:xfrm>
          <a:prstGeom prst="curvedConnector3">
            <a:avLst>
              <a:gd fmla="val 244649" name="adj1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EVA SUIT LORA MESH NETWORK RELAY</a:t>
            </a:r>
            <a:endParaRPr/>
          </a:p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685801" y="1596436"/>
            <a:ext cx="10131425" cy="441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solidFill>
                  <a:srgbClr val="BEC7F2"/>
                </a:solidFill>
              </a:rPr>
              <a:t>Long range, low power text messages and data sets with GPS coordinates. </a:t>
            </a:r>
            <a:endParaRPr/>
          </a:p>
        </p:txBody>
      </p:sp>
      <p:pic>
        <p:nvPicPr>
          <p:cNvPr descr="IMG_2801.jpg" id="157" name="Google Shape;15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1032" y="2283270"/>
            <a:ext cx="4940961" cy="3293974"/>
          </a:xfrm>
          <a:prstGeom prst="rect">
            <a:avLst/>
          </a:prstGeom>
          <a:noFill/>
          <a:ln cap="sq" cmpd="sng" w="1270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sp>
        <p:nvSpPr>
          <p:cNvPr id="158" name="Google Shape;158;p20"/>
          <p:cNvSpPr/>
          <p:nvPr/>
        </p:nvSpPr>
        <p:spPr>
          <a:xfrm>
            <a:off x="8627492" y="2623379"/>
            <a:ext cx="2483923" cy="946815"/>
          </a:xfrm>
          <a:prstGeom prst="wedgeRectCallout">
            <a:avLst>
              <a:gd fmla="val -131330" name="adj1"/>
              <a:gd fmla="val 6702" name="adj2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LORA Relay device connected via Bluetooth. (Backpack)</a:t>
            </a:r>
            <a:endParaRPr/>
          </a:p>
        </p:txBody>
      </p:sp>
      <p:sp>
        <p:nvSpPr>
          <p:cNvPr id="159" name="Google Shape;159;p20"/>
          <p:cNvSpPr/>
          <p:nvPr/>
        </p:nvSpPr>
        <p:spPr>
          <a:xfrm>
            <a:off x="8627492" y="4155022"/>
            <a:ext cx="2483923" cy="1106541"/>
          </a:xfrm>
          <a:prstGeom prst="wedgeRectCallout">
            <a:avLst>
              <a:gd fmla="val -173066" name="adj1"/>
              <a:gd fmla="val -49740" name="adj2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Android/iOS device (forearm) as terminal for text communications, GPS map</a:t>
            </a:r>
            <a:endParaRPr/>
          </a:p>
        </p:txBody>
      </p:sp>
      <p:pic>
        <p:nvPicPr>
          <p:cNvPr descr="A close-up of a calculator and a pen&#10;&#10;Description automatically generated with medium confidence" id="160" name="Google Shape;16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289" y="1963979"/>
            <a:ext cx="3854783" cy="3613265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152400" kx="110000" rotWithShape="0" algn="tl" dir="900000" dist="12000" sy="98000" ky="200000">
              <a:srgbClr val="000000">
                <a:alpha val="29803"/>
              </a:srgbClr>
            </a:outerShdw>
          </a:effectLst>
        </p:spPr>
      </p:pic>
      <p:sp>
        <p:nvSpPr>
          <p:cNvPr id="161" name="Google Shape;161;p20"/>
          <p:cNvSpPr/>
          <p:nvPr/>
        </p:nvSpPr>
        <p:spPr>
          <a:xfrm rot="-700504">
            <a:off x="6320118" y="3081714"/>
            <a:ext cx="342900" cy="172483"/>
          </a:xfrm>
          <a:prstGeom prst="rect">
            <a:avLst/>
          </a:prstGeom>
          <a:solidFill>
            <a:srgbClr val="FF0000"/>
          </a:solidFill>
          <a:ln cap="rnd" cmpd="sng" w="19050">
            <a:solidFill>
              <a:srgbClr val="7D2D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0"/>
          <p:cNvSpPr/>
          <p:nvPr/>
        </p:nvSpPr>
        <p:spPr>
          <a:xfrm rot="-718039">
            <a:off x="5408612" y="4068780"/>
            <a:ext cx="342900" cy="172483"/>
          </a:xfrm>
          <a:prstGeom prst="rect">
            <a:avLst/>
          </a:prstGeom>
          <a:solidFill>
            <a:srgbClr val="8192E4"/>
          </a:solidFill>
          <a:ln cap="rnd" cmpd="sng" w="19050">
            <a:solidFill>
              <a:srgbClr val="7D2D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MDRS BASE STATION</a:t>
            </a:r>
            <a:endParaRPr/>
          </a:p>
        </p:txBody>
      </p:sp>
      <p:sp>
        <p:nvSpPr>
          <p:cNvPr id="168" name="Google Shape;168;p21"/>
          <p:cNvSpPr txBox="1"/>
          <p:nvPr>
            <p:ph idx="1" type="body"/>
          </p:nvPr>
        </p:nvSpPr>
        <p:spPr>
          <a:xfrm>
            <a:off x="685801" y="1749242"/>
            <a:ext cx="3428649" cy="4499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Show EVA, communication in real time on 3D elevation map on a 4K monitor.  Two-way texting with EVA crews at very long range.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Geotag samples in the field as collected. 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Associate post-EVA lab work on those samples with the locations in this geotagged, searchable database.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Researchers can filter a map of locations for various sample collection sites (desert varnish, gypsum, etc.) and plan further work.  Science continuity across rotations.</a:t>
            </a:r>
            <a:endParaRPr/>
          </a:p>
        </p:txBody>
      </p:sp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 b="0" l="0" r="0" t="25779"/>
          <a:stretch/>
        </p:blipFill>
        <p:spPr>
          <a:xfrm>
            <a:off x="4284800" y="1789587"/>
            <a:ext cx="7408025" cy="4192924"/>
          </a:xfrm>
          <a:prstGeom prst="rect">
            <a:avLst/>
          </a:prstGeom>
          <a:noFill/>
          <a:ln cap="sq" cmpd="sng" w="1270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sp>
        <p:nvSpPr>
          <p:cNvPr id="170" name="Google Shape;170;p21"/>
          <p:cNvSpPr/>
          <p:nvPr/>
        </p:nvSpPr>
        <p:spPr>
          <a:xfrm>
            <a:off x="4717470" y="3405361"/>
            <a:ext cx="810192" cy="376614"/>
          </a:xfrm>
          <a:prstGeom prst="wedgeRectCallout">
            <a:avLst>
              <a:gd fmla="val 142558" name="adj1"/>
              <a:gd fmla="val -31855" name="adj2"/>
            </a:avLst>
          </a:prstGeom>
          <a:solidFill>
            <a:srgbClr val="BEC7F2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 1</a:t>
            </a:r>
            <a:endParaRPr/>
          </a:p>
        </p:txBody>
      </p:sp>
      <p:sp>
        <p:nvSpPr>
          <p:cNvPr id="171" name="Google Shape;171;p21"/>
          <p:cNvSpPr/>
          <p:nvPr/>
        </p:nvSpPr>
        <p:spPr>
          <a:xfrm>
            <a:off x="7044223" y="3217054"/>
            <a:ext cx="810192" cy="376614"/>
          </a:xfrm>
          <a:prstGeom prst="wedgeRectCallout">
            <a:avLst>
              <a:gd fmla="val -97530" name="adj1"/>
              <a:gd fmla="val 45398" name="adj2"/>
            </a:avLst>
          </a:prstGeom>
          <a:solidFill>
            <a:srgbClr val="8DD2C2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 2</a:t>
            </a:r>
            <a:endParaRPr/>
          </a:p>
        </p:txBody>
      </p:sp>
      <p:sp>
        <p:nvSpPr>
          <p:cNvPr id="172" name="Google Shape;172;p21"/>
          <p:cNvSpPr/>
          <p:nvPr/>
        </p:nvSpPr>
        <p:spPr>
          <a:xfrm>
            <a:off x="5552786" y="4738230"/>
            <a:ext cx="810192" cy="376614"/>
          </a:xfrm>
          <a:prstGeom prst="wedgeRectCallout">
            <a:avLst>
              <a:gd fmla="val -105739" name="adj1"/>
              <a:gd fmla="val -67170" name="adj2"/>
            </a:avLst>
          </a:prstGeom>
          <a:solidFill>
            <a:srgbClr val="FFC000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ATV 1</a:t>
            </a:r>
            <a:endParaRPr/>
          </a:p>
        </p:txBody>
      </p:sp>
      <p:sp>
        <p:nvSpPr>
          <p:cNvPr id="173" name="Google Shape;173;p21"/>
          <p:cNvSpPr/>
          <p:nvPr/>
        </p:nvSpPr>
        <p:spPr>
          <a:xfrm>
            <a:off x="6898955" y="4255356"/>
            <a:ext cx="1191296" cy="376614"/>
          </a:xfrm>
          <a:prstGeom prst="wedgeRectCallout">
            <a:avLst>
              <a:gd fmla="val -130363" name="adj1"/>
              <a:gd fmla="val -64964" name="adj2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23</a:t>
            </a:r>
            <a:endParaRPr/>
          </a:p>
        </p:txBody>
      </p:sp>
      <p:sp>
        <p:nvSpPr>
          <p:cNvPr id="174" name="Google Shape;174;p21"/>
          <p:cNvSpPr/>
          <p:nvPr/>
        </p:nvSpPr>
        <p:spPr>
          <a:xfrm>
            <a:off x="6963821" y="3698385"/>
            <a:ext cx="1191296" cy="376614"/>
          </a:xfrm>
          <a:prstGeom prst="wedgeRectCallout">
            <a:avLst>
              <a:gd fmla="val -124082" name="adj1"/>
              <a:gd fmla="val 1253" name="adj2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24</a:t>
            </a:r>
            <a:endParaRPr/>
          </a:p>
        </p:txBody>
      </p:sp>
      <p:pic>
        <p:nvPicPr>
          <p:cNvPr id="175" name="Google Shape;17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6810" y="3401480"/>
            <a:ext cx="2571120" cy="20656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21"/>
          <p:cNvCxnSpPr/>
          <p:nvPr/>
        </p:nvCxnSpPr>
        <p:spPr>
          <a:xfrm flipH="1" rot="10800000">
            <a:off x="5237629" y="3593749"/>
            <a:ext cx="1462500" cy="1028700"/>
          </a:xfrm>
          <a:prstGeom prst="curvedConnector3">
            <a:avLst>
              <a:gd fmla="val 50000" name="adj1"/>
            </a:avLst>
          </a:prstGeom>
          <a:noFill/>
          <a:ln cap="flat" cmpd="sng" w="57150">
            <a:solidFill>
              <a:srgbClr val="34857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7" name="Google Shape;177;p21"/>
          <p:cNvCxnSpPr/>
          <p:nvPr/>
        </p:nvCxnSpPr>
        <p:spPr>
          <a:xfrm flipH="1" rot="10800000">
            <a:off x="5136666" y="3528286"/>
            <a:ext cx="1343100" cy="1092300"/>
          </a:xfrm>
          <a:prstGeom prst="curvedConnector3">
            <a:avLst>
              <a:gd fmla="val 50000" name="adj1"/>
            </a:avLst>
          </a:prstGeom>
          <a:noFill/>
          <a:ln cap="flat" cmpd="sng" w="57150">
            <a:solidFill>
              <a:srgbClr val="435ED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8" name="Google Shape;178;p21"/>
          <p:cNvCxnSpPr/>
          <p:nvPr/>
        </p:nvCxnSpPr>
        <p:spPr>
          <a:xfrm flipH="1" rot="5400000">
            <a:off x="4874177" y="4804368"/>
            <a:ext cx="1223400" cy="8937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9" name="Google Shape;179;p21"/>
          <p:cNvSpPr/>
          <p:nvPr/>
        </p:nvSpPr>
        <p:spPr>
          <a:xfrm>
            <a:off x="8754925" y="2358892"/>
            <a:ext cx="2751274" cy="1792273"/>
          </a:xfrm>
          <a:prstGeom prst="roundRect">
            <a:avLst>
              <a:gd fmla="val 16667" name="adj"/>
            </a:avLst>
          </a:prstGeom>
          <a:solidFill>
            <a:srgbClr val="111D5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MDRS 289: EVA 12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Elapsed time 2:23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EVA Vitals OK</a:t>
            </a:r>
            <a:endParaRPr/>
          </a:p>
        </p:txBody>
      </p:sp>
      <p:sp>
        <p:nvSpPr>
          <p:cNvPr id="180" name="Google Shape;180;p21"/>
          <p:cNvSpPr/>
          <p:nvPr/>
        </p:nvSpPr>
        <p:spPr>
          <a:xfrm>
            <a:off x="8762944" y="3328147"/>
            <a:ext cx="2743255" cy="253477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Hab: ATV1 #Battery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EBC381"/>
                </a:solidFill>
                <a:latin typeface="Calibri"/>
                <a:ea typeface="Calibri"/>
                <a:cs typeface="Calibri"/>
                <a:sym typeface="Calibri"/>
              </a:rPr>
              <a:t>ATV1: Battery at 35 percent.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EVA 2: Sample 23 Collected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EVA 2: Sample 24 Collected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8192E4"/>
                </a:solidFill>
                <a:latin typeface="Calibri"/>
                <a:ea typeface="Calibri"/>
                <a:cs typeface="Calibri"/>
                <a:sym typeface="Calibri"/>
              </a:rPr>
              <a:t>EVA 1: Est. Return 3 hours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Hab: Lunch ready by then.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8192E4"/>
                </a:solidFill>
                <a:latin typeface="Calibri"/>
                <a:ea typeface="Calibri"/>
                <a:cs typeface="Calibri"/>
                <a:sym typeface="Calibri"/>
              </a:rPr>
              <a:t>EVA 1: #Wind.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Relay 1: Winds 20 kph SSW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Hab: Winds 15 kph SW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EVA 2: We will delay drone then</a:t>
            </a:r>
            <a:endParaRPr/>
          </a:p>
        </p:txBody>
      </p:sp>
      <p:sp>
        <p:nvSpPr>
          <p:cNvPr id="181" name="Google Shape;181;p21"/>
          <p:cNvSpPr/>
          <p:nvPr/>
        </p:nvSpPr>
        <p:spPr>
          <a:xfrm>
            <a:off x="7384432" y="1982278"/>
            <a:ext cx="919127" cy="376614"/>
          </a:xfrm>
          <a:prstGeom prst="wedgeRectCallout">
            <a:avLst>
              <a:gd fmla="val -97530" name="adj1"/>
              <a:gd fmla="val 45398" name="adj2"/>
            </a:avLst>
          </a:prstGeom>
          <a:solidFill>
            <a:schemeClr val="lt1"/>
          </a:solidFill>
          <a:ln>
            <a:noFill/>
          </a:ln>
          <a:effectLst>
            <a:outerShdw blurRad="107950" algn="ctr" dir="5400000" dist="12700">
              <a:srgbClr val="000000"/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Relay A</a:t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4787154" y="491723"/>
            <a:ext cx="6905672" cy="907547"/>
          </a:xfrm>
          <a:prstGeom prst="wedgeRectCallout">
            <a:avLst>
              <a:gd fmla="val 21921" name="adj1"/>
              <a:gd fmla="val 85233" name="adj2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 4K TV  with fanless PC and Lora relay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Displays EVA progress and network chatter between EVA, Hab, and remote instruments.  These would be time stamped and logged.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MDRS LAB NOTEBOOK</a:t>
            </a:r>
            <a:endParaRPr/>
          </a:p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685801" y="1749242"/>
            <a:ext cx="3428649" cy="44991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On return from EVA, initial  research on a given sample is logged in a central database.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Future researchers can filter on the tags and find sample sites, images, and notes from past crews.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Remote “virtual explorers” can contribute to this analysis or conduct independent studies citing this database.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/>
              <a:t>This provides research continuity across teams and a great model for any field exploration system</a:t>
            </a:r>
            <a:endParaRPr/>
          </a:p>
        </p:txBody>
      </p:sp>
      <p:pic>
        <p:nvPicPr>
          <p:cNvPr id="189" name="Google Shape;189;p22"/>
          <p:cNvPicPr preferRelativeResize="0"/>
          <p:nvPr/>
        </p:nvPicPr>
        <p:blipFill rotWithShape="1">
          <a:blip r:embed="rId3">
            <a:alphaModFix/>
          </a:blip>
          <a:srcRect b="0" l="0" r="0" t="25779"/>
          <a:stretch/>
        </p:blipFill>
        <p:spPr>
          <a:xfrm>
            <a:off x="4271354" y="1749243"/>
            <a:ext cx="7408025" cy="4192924"/>
          </a:xfrm>
          <a:prstGeom prst="rect">
            <a:avLst/>
          </a:prstGeom>
          <a:noFill/>
          <a:ln cap="sq" cmpd="sng" w="1270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2700000" dist="50800">
              <a:srgbClr val="000000">
                <a:alpha val="40000"/>
              </a:srgbClr>
            </a:outerShdw>
          </a:effectLst>
        </p:spPr>
      </p:pic>
      <p:sp>
        <p:nvSpPr>
          <p:cNvPr id="190" name="Google Shape;190;p22"/>
          <p:cNvSpPr/>
          <p:nvPr/>
        </p:nvSpPr>
        <p:spPr>
          <a:xfrm>
            <a:off x="4903447" y="2854936"/>
            <a:ext cx="1191296" cy="376614"/>
          </a:xfrm>
          <a:prstGeom prst="wedgeRectCallout">
            <a:avLst>
              <a:gd fmla="val 75147" name="adj1"/>
              <a:gd fmla="val 181564" name="adj2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Sample 24</a:t>
            </a:r>
            <a:endParaRPr/>
          </a:p>
        </p:txBody>
      </p:sp>
      <p:pic>
        <p:nvPicPr>
          <p:cNvPr id="191" name="Google Shape;19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96447" y="3401120"/>
            <a:ext cx="2571125" cy="20656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2715.png" id="192" name="Google Shape;19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6317" y="4126556"/>
            <a:ext cx="2367183" cy="1578122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193" name="Google Shape;193;p22"/>
          <p:cNvSpPr/>
          <p:nvPr/>
        </p:nvSpPr>
        <p:spPr>
          <a:xfrm>
            <a:off x="5517273" y="3935550"/>
            <a:ext cx="285979" cy="114840"/>
          </a:xfrm>
          <a:prstGeom prst="flowChartExtract">
            <a:avLst/>
          </a:prstGeom>
          <a:solidFill>
            <a:srgbClr val="00B0F0"/>
          </a:solidFill>
          <a:ln cap="rnd" cmpd="sng" w="19050">
            <a:solidFill>
              <a:srgbClr val="7D2D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2"/>
          <p:cNvSpPr/>
          <p:nvPr/>
        </p:nvSpPr>
        <p:spPr>
          <a:xfrm flipH="1" rot="10800000">
            <a:off x="5517273" y="5889186"/>
            <a:ext cx="285979" cy="114840"/>
          </a:xfrm>
          <a:prstGeom prst="flowChartExtract">
            <a:avLst/>
          </a:prstGeom>
          <a:solidFill>
            <a:srgbClr val="00B0F0"/>
          </a:solidFill>
          <a:ln cap="rnd" cmpd="sng" w="19050">
            <a:solidFill>
              <a:srgbClr val="7D2D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5" name="Google Shape;195;p22"/>
          <p:cNvPicPr preferRelativeResize="0"/>
          <p:nvPr/>
        </p:nvPicPr>
        <p:blipFill rotWithShape="1">
          <a:blip r:embed="rId6">
            <a:alphaModFix/>
          </a:blip>
          <a:srcRect b="0" l="22180" r="31126" t="18508"/>
          <a:stretch/>
        </p:blipFill>
        <p:spPr>
          <a:xfrm>
            <a:off x="4565925" y="4247428"/>
            <a:ext cx="2420950" cy="1556352"/>
          </a:xfrm>
          <a:prstGeom prst="rect">
            <a:avLst/>
          </a:prstGeom>
          <a:noFill/>
          <a:ln>
            <a:noFill/>
          </a:ln>
          <a:effectLst>
            <a:outerShdw blurRad="190500" rotWithShape="0" algn="tl">
              <a:srgbClr val="000000">
                <a:alpha val="69803"/>
              </a:srgbClr>
            </a:outerShdw>
          </a:effectLst>
        </p:spPr>
      </p:pic>
      <p:sp>
        <p:nvSpPr>
          <p:cNvPr id="196" name="Google Shape;196;p22"/>
          <p:cNvSpPr/>
          <p:nvPr/>
        </p:nvSpPr>
        <p:spPr>
          <a:xfrm>
            <a:off x="5715000" y="626711"/>
            <a:ext cx="5800375" cy="732396"/>
          </a:xfrm>
          <a:prstGeom prst="wedgeRectCallout">
            <a:avLst>
              <a:gd fmla="val 3947" name="adj1"/>
              <a:gd fmla="val 99587" name="adj2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notebook PC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sample analysis logging, photos, etc. </a:t>
            </a:r>
            <a:b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(Crew 289, EVA 12, Sample 24.  Generic Sample University)</a:t>
            </a: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10432885" y="1911285"/>
            <a:ext cx="1082490" cy="1792273"/>
          </a:xfrm>
          <a:prstGeom prst="roundRect">
            <a:avLst>
              <a:gd fmla="val 16667" name="adj"/>
            </a:avLst>
          </a:prstGeom>
          <a:solidFill>
            <a:srgbClr val="111D5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Search Notes</a:t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9231406" y="1891357"/>
            <a:ext cx="1377411" cy="1792273"/>
          </a:xfrm>
          <a:prstGeom prst="roundRect">
            <a:avLst>
              <a:gd fmla="val 16667" name="adj"/>
            </a:avLst>
          </a:prstGeom>
          <a:solidFill>
            <a:srgbClr val="111D5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EVA</a:t>
            </a:r>
            <a:b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Logs</a:t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7199688" y="1891357"/>
            <a:ext cx="2462024" cy="1792273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MDRS Lab Notebook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Sample </a:t>
            </a:r>
            <a:r>
              <a:rPr lang="en-US" sz="18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289-</a:t>
            </a:r>
            <a:r>
              <a:rPr lang="en-US" sz="18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12-</a:t>
            </a:r>
            <a:r>
              <a:rPr lang="en-US" sz="18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7194176" y="2642347"/>
            <a:ext cx="4312023" cy="3220571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Research Tags: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Gypsum, mudstone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Accuracy Status: 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Gypsum  (100 %)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Researcher: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 Smith (c289-Geologist)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Notes: 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Gypsum sample drilled  to 4 cm.  Will be returned to GSU for spectrographic and wet chemistry analysis.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Conclusions: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Mudstone drilling requires 24v minimum battery pack.  Water content 32 percent.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Images: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(Link)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Update: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 lab report (link)</a:t>
            </a:r>
            <a:endParaRPr sz="14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Publication citation Links: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(pending)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Status: </a:t>
            </a:r>
            <a:r>
              <a:rPr lang="en-U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Uploaded to cloud.  Ready for citation.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B05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PRIMARY GOALS (BASELINE SYSTEM)</a:t>
            </a:r>
            <a:endParaRPr/>
          </a:p>
        </p:txBody>
      </p:sp>
      <p:graphicFrame>
        <p:nvGraphicFramePr>
          <p:cNvPr id="206" name="Google Shape;206;p23"/>
          <p:cNvGraphicFramePr/>
          <p:nvPr/>
        </p:nvGraphicFramePr>
        <p:xfrm>
          <a:off x="685801" y="17526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{E80AE2E2-499C-4AC5-A8DE-4ACA8B0C85CB}</a:tableStyleId>
              </a:tblPr>
              <a:tblGrid>
                <a:gridCol w="1284200"/>
                <a:gridCol w="4034125"/>
                <a:gridCol w="5305025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/>
                        <a:t>Users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Features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Benefits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EVA Crew (Field)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GPS tracking of suits, ATVs, and supported equipment relayed to Hab every minute or two.</a:t>
                      </a:r>
                      <a:endParaRPr/>
                    </a:p>
                    <a:p>
                      <a:pPr indent="-285750" lvl="0" marL="2857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SMS equivalent text messages back to Hab and between crew members in secure network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Distress call tracking (Safety)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Sample Position tracking and other data point recording (Science)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Immersion in EVA/Mars experience (Sim)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Log EVA paths and compare planned/actual paths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Identify interesting locations for revisit/research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9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Hab Crew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Long range text communications with crews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EVA tracking with geotagged database of reports and sample analysis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Prompt response in emergencies or important message links.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More immersion and experience in a situation far closer to actual Mars EVA, with hab-based support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Science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Crews can log sample analysis work along with locations in permanent MDRS database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Future crews can scan database for sample locations and analysis results relevant to research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Mars VR “Crowdsploring” but with sample data libraries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p&#10;&#10;Description automatically generated" id="211" name="Google Shape;211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3585" y="182847"/>
            <a:ext cx="9611503" cy="661696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/>
          <p:nvPr/>
        </p:nvSpPr>
        <p:spPr>
          <a:xfrm>
            <a:off x="2513889" y="382203"/>
            <a:ext cx="6576323" cy="6417608"/>
          </a:xfrm>
          <a:prstGeom prst="flowChartConnector">
            <a:avLst/>
          </a:prstGeom>
          <a:solidFill>
            <a:srgbClr val="BCD694">
              <a:alpha val="22745"/>
            </a:srgbClr>
          </a:solidFill>
          <a:ln cap="rnd" cmpd="sng" w="19050">
            <a:solidFill>
              <a:srgbClr val="7D2D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728683" y="220196"/>
            <a:ext cx="6576323" cy="6417608"/>
          </a:xfrm>
          <a:prstGeom prst="flowChartConnector">
            <a:avLst/>
          </a:prstGeom>
          <a:solidFill>
            <a:srgbClr val="BCD694">
              <a:alpha val="22745"/>
            </a:srgbClr>
          </a:solidFill>
          <a:ln cap="rnd" cmpd="sng" w="19050">
            <a:solidFill>
              <a:srgbClr val="7D2D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4"/>
          <p:cNvSpPr txBox="1"/>
          <p:nvPr>
            <p:ph type="title"/>
          </p:nvPr>
        </p:nvSpPr>
        <p:spPr>
          <a:xfrm>
            <a:off x="685802" y="609601"/>
            <a:ext cx="4155140" cy="889746"/>
          </a:xfrm>
          <a:prstGeom prst="rect">
            <a:avLst/>
          </a:prstGeom>
          <a:solidFill>
            <a:schemeClr val="lt1"/>
          </a:solidFill>
          <a:ln cap="rnd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Meshnet </a:t>
            </a:r>
            <a:r>
              <a:rPr lang="en-US" cap="none">
                <a:solidFill>
                  <a:srgbClr val="53575C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r>
              <a:rPr b="1" lang="en-US" cap="none">
                <a:solidFill>
                  <a:srgbClr val="B4C9EC"/>
                </a:solidFill>
                <a:latin typeface="Calibri"/>
                <a:ea typeface="Calibri"/>
                <a:cs typeface="Calibri"/>
                <a:sym typeface="Calibri"/>
              </a:rPr>
              <a:t> Voice IP</a:t>
            </a:r>
            <a:endParaRPr/>
          </a:p>
        </p:txBody>
      </p:sp>
      <p:sp>
        <p:nvSpPr>
          <p:cNvPr id="215" name="Google Shape;215;p24"/>
          <p:cNvSpPr/>
          <p:nvPr/>
        </p:nvSpPr>
        <p:spPr>
          <a:xfrm>
            <a:off x="5313161" y="2920565"/>
            <a:ext cx="977778" cy="954180"/>
          </a:xfrm>
          <a:prstGeom prst="flowChartConnector">
            <a:avLst/>
          </a:prstGeom>
          <a:solidFill>
            <a:schemeClr val="accent2">
              <a:alpha val="22745"/>
            </a:schemeClr>
          </a:solidFill>
          <a:ln cap="rnd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"/>
          <p:cNvSpPr/>
          <p:nvPr/>
        </p:nvSpPr>
        <p:spPr>
          <a:xfrm>
            <a:off x="5687779" y="2983390"/>
            <a:ext cx="977778" cy="954180"/>
          </a:xfrm>
          <a:prstGeom prst="flowChartConnector">
            <a:avLst/>
          </a:prstGeom>
          <a:solidFill>
            <a:schemeClr val="accent2">
              <a:alpha val="22745"/>
            </a:schemeClr>
          </a:solidFill>
          <a:ln cap="rnd" cmpd="sng" w="19050">
            <a:solidFill>
              <a:srgbClr val="435E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4431207" y="1337733"/>
            <a:ext cx="6576323" cy="6417608"/>
          </a:xfrm>
          <a:prstGeom prst="flowChartConnector">
            <a:avLst/>
          </a:prstGeom>
          <a:solidFill>
            <a:srgbClr val="BCD694">
              <a:alpha val="22745"/>
            </a:srgbClr>
          </a:solidFill>
          <a:ln cap="rnd" cmpd="sng" w="19050">
            <a:solidFill>
              <a:srgbClr val="7D2D8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5031247" y="1169894"/>
            <a:ext cx="6358412" cy="1020407"/>
          </a:xfrm>
          <a:prstGeom prst="wedgeRectCallout">
            <a:avLst>
              <a:gd fmla="val -36417" name="adj1"/>
              <a:gd fmla="val 163019" name="adj2"/>
            </a:avLst>
          </a:prstGeom>
          <a:solidFill>
            <a:schemeClr val="lt1"/>
          </a:solidFill>
          <a:ln cap="rnd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Both systems can be used simultaneously.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LORA Meshnet system for long range EVA, samples, texts.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WiFi for voice and VR work near hab and suit to suit voice links.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t/>
            </a:r>
            <a:endParaRPr/>
          </a:p>
        </p:txBody>
      </p:sp>
      <p:graphicFrame>
        <p:nvGraphicFramePr>
          <p:cNvPr id="224" name="Google Shape;224;p25"/>
          <p:cNvGraphicFramePr/>
          <p:nvPr/>
        </p:nvGraphicFramePr>
        <p:xfrm>
          <a:off x="685800" y="6096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{E80AE2E2-499C-4AC5-A8DE-4ACA8B0C85CB}</a:tableStyleId>
              </a:tblPr>
              <a:tblGrid>
                <a:gridCol w="1107300"/>
                <a:gridCol w="4830400"/>
                <a:gridCol w="4193725"/>
              </a:tblGrid>
              <a:tr h="2845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Phase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Project Elements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Capacities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Base System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Simple Mesh network using off the shelf open source software and smartphone links.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Simple GIS system for logging routes, samples, and crew text messages back and forth, including SOS.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Simple lab notebook for simple report on each sample upon return to MDRS Science Dome.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Communicate and track EVA across 5-15 km with just basic system. 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Promotes safety, simulation immersion and science dramatically.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Gives continuity logs across crews and filtered research on topics.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Full System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Add secondary digital voice system, improved logging, and solar-powered hilltop relays.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Secondary digital voice system across medium range.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9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Open API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Give a common API for interfacing field gear with the system, allowing motion studies, free-standing weather stations, photo tagging, smart-suit add-ons, and other capabilities. 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Allow data mining of the research database. 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Allows future crews, volunteers and university teams to expand the sensor and science network.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Add AI analysis, crowd-exploration, and other democratization efforts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2.0 System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Suit temperature/movement data, follow-me drones, voice transcription and SMS to remote researchers.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Everything NASA MDRS crews were doing in 2004 using four moving trucks of equipment.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NASA AT MDRS</a:t>
            </a:r>
            <a:br>
              <a:rPr lang="en-US"/>
            </a:br>
            <a:r>
              <a:rPr lang="en-US"/>
              <a:t>2006</a:t>
            </a:r>
            <a:endParaRPr/>
          </a:p>
        </p:txBody>
      </p:sp>
      <p:pic>
        <p:nvPicPr>
          <p:cNvPr descr="image28.jpg" id="230" name="Google Shape;23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0499" y="609600"/>
            <a:ext cx="7505700" cy="5629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6"/>
          <p:cNvSpPr/>
          <p:nvPr/>
        </p:nvSpPr>
        <p:spPr>
          <a:xfrm>
            <a:off x="472966" y="1919817"/>
            <a:ext cx="2903483" cy="1874417"/>
          </a:xfrm>
          <a:prstGeom prst="wedgeRectCallout">
            <a:avLst>
              <a:gd fmla="val 124977" name="adj1"/>
              <a:gd fmla="val 25216" name="adj2"/>
            </a:avLst>
          </a:prstGeom>
          <a:solidFill>
            <a:schemeClr val="lt1"/>
          </a:solidFill>
          <a:ln cap="rnd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Satellite Navigation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Panorama Pictures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Relay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Voice Recognition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❑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Follow Me AI/Autonomy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Network over entire area</a:t>
            </a:r>
            <a:endParaRPr/>
          </a:p>
        </p:txBody>
      </p:sp>
      <p:sp>
        <p:nvSpPr>
          <p:cNvPr id="232" name="Google Shape;232;p26"/>
          <p:cNvSpPr/>
          <p:nvPr/>
        </p:nvSpPr>
        <p:spPr>
          <a:xfrm>
            <a:off x="8912772" y="4065022"/>
            <a:ext cx="3008970" cy="1326347"/>
          </a:xfrm>
          <a:prstGeom prst="wedgeRectCallout">
            <a:avLst>
              <a:gd fmla="val -47095" name="adj1"/>
              <a:gd fmla="val -155931" name="adj2"/>
            </a:avLst>
          </a:prstGeom>
          <a:solidFill>
            <a:schemeClr val="lt1"/>
          </a:solidFill>
          <a:ln cap="rnd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❖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Digital Voice Comms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Tag sample data (GIS)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✔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 info from field to SMEs directly</a:t>
            </a:r>
            <a:endParaRPr/>
          </a:p>
        </p:txBody>
      </p:sp>
      <p:pic>
        <p:nvPicPr>
          <p:cNvPr descr="image53.jpg" id="233" name="Google Shape;233;p26"/>
          <p:cNvPicPr preferRelativeResize="0"/>
          <p:nvPr/>
        </p:nvPicPr>
        <p:blipFill rotWithShape="1">
          <a:blip r:embed="rId4">
            <a:alphaModFix/>
          </a:blip>
          <a:srcRect b="39515" l="0" r="33132" t="16775"/>
          <a:stretch/>
        </p:blipFill>
        <p:spPr>
          <a:xfrm>
            <a:off x="685801" y="4065022"/>
            <a:ext cx="5076409" cy="248708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6"/>
          <p:cNvSpPr/>
          <p:nvPr/>
        </p:nvSpPr>
        <p:spPr>
          <a:xfrm>
            <a:off x="685801" y="4065022"/>
            <a:ext cx="3054349" cy="341879"/>
          </a:xfrm>
          <a:prstGeom prst="wedgeRectCallout">
            <a:avLst>
              <a:gd fmla="val -21560" name="adj1"/>
              <a:gd fmla="val -37678" name="adj2"/>
            </a:avLst>
          </a:prstGeom>
          <a:solidFill>
            <a:schemeClr val="lt1"/>
          </a:solidFill>
          <a:ln cap="rnd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box trucks of equipment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en-US"/>
              <a:t>TALENT NEEDED</a:t>
            </a:r>
            <a:endParaRPr/>
          </a:p>
        </p:txBody>
      </p:sp>
      <p:sp>
        <p:nvSpPr>
          <p:cNvPr id="240" name="Google Shape;240;p27"/>
          <p:cNvSpPr txBox="1"/>
          <p:nvPr>
            <p:ph idx="1" type="body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171450" lvl="0" marL="285750" rtl="0" algn="l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graphicFrame>
        <p:nvGraphicFramePr>
          <p:cNvPr id="241" name="Google Shape;241;p27"/>
          <p:cNvGraphicFramePr/>
          <p:nvPr/>
        </p:nvGraphicFramePr>
        <p:xfrm>
          <a:off x="685801" y="17526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{E80AE2E2-499C-4AC5-A8DE-4ACA8B0C85CB}</a:tableStyleId>
              </a:tblPr>
              <a:tblGrid>
                <a:gridCol w="1566950"/>
                <a:gridCol w="3858950"/>
                <a:gridCol w="51974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Users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Tasks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Skills Needed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EVA Unit Assembly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Assembly of units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Software loading units (Meshnet)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Customization of MeshNet client on Android phone (long term).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3D printing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Soldering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Technical downloads in development environment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9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Hab Console Software Development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Data Stream Logging at Hab (Meshnet to partitioned data)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Display of data on 3D GIS map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Streaming input software development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GIS Visualization (Mars VR and GPS data set). 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User Interface and Dashboard development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Science Lab Logging System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Photo integration and lab equipment data collection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Logging in CMS (SharePoint/etc.)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CMS development experience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Database and visualization (Geocodes, GeoJSON)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User Interface and Dashboard development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Lab equipment integration development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Long Term</a:t>
                      </a:r>
                      <a:endParaRPr/>
                    </a:p>
                  </a:txBody>
                  <a:tcPr marT="45725" marB="45725" marR="91450" marL="91450"/>
                </a:tc>
                <a:tc gridSpan="2">
                  <a:txBody>
                    <a:bodyPr/>
                    <a:lstStyle/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Remote science equipment integration</a:t>
                      </a:r>
                      <a:endParaRPr/>
                    </a:p>
                    <a:p>
                      <a:pPr indent="-285750" lvl="0" marL="28575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Arial"/>
                        <a:buChar char="•"/>
                      </a:pPr>
                      <a:r>
                        <a:rPr lang="en-US" sz="1800"/>
                        <a:t>Bot queries (weather, power, etc.) </a:t>
                      </a:r>
                      <a:endParaRPr/>
                    </a:p>
                  </a:txBody>
                  <a:tcPr marT="45725" marB="45725" marR="91450" marL="91450"/>
                </a:tc>
                <a:tc hMerge="1"/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elestial">
  <a:themeElements>
    <a:clrScheme name="Celestial">
      <a:dk1>
        <a:srgbClr val="000000"/>
      </a:dk1>
      <a:lt1>
        <a:srgbClr val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